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2" r:id="rId15"/>
    <p:sldId id="273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EE9FF-1AB8-46DD-B66C-4A74F2A66078}" v="186" dt="2019-05-06T06:05:24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34" y="3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726E-5EC3-415F-A805-526B14AAE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A5096-D8CF-4FDB-A8C0-F8A96E9E4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6D01D-9850-4AEA-BDD4-AEFADCDD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AE0-E5B1-4E26-B2C1-8F3C7F7EFF3B}" type="datetimeFigureOut">
              <a:rPr lang="en-US" smtClean="0"/>
              <a:t>06-May-19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A71D7-50E8-4A35-94EF-C3A2F9FB2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B3B77-2015-4AF4-AEAD-AA156BCD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686B-ED16-42CE-B0E1-9087BE1A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1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6EE6A-83FC-4781-8BC5-0D4D61B4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E63E3-8583-4C8B-A5CD-6DB586A0A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4591D-84F3-4A4F-B7C1-1218CB85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AE0-E5B1-4E26-B2C1-8F3C7F7EFF3B}" type="datetimeFigureOut">
              <a:rPr lang="en-US" smtClean="0"/>
              <a:t>06-May-19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5327C-072F-4E68-89F2-C2AC69C2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A8830-C3A7-4515-8B02-2B938461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686B-ED16-42CE-B0E1-9087BE1A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9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7CE9A-F1EB-482A-B3FC-04E667701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A21F8-F505-4E53-8A2B-4B861A124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2D086-E4B9-4814-B4BB-CA45F33E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AE0-E5B1-4E26-B2C1-8F3C7F7EFF3B}" type="datetimeFigureOut">
              <a:rPr lang="en-US" smtClean="0"/>
              <a:t>06-May-19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A4B8-A9A9-41A9-B199-14F63F4D2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95682-9195-40F1-A8E7-0BFB1042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686B-ED16-42CE-B0E1-9087BE1A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7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4B7C-D02E-4289-9AFB-672D21F3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85FF-0C97-43EF-8728-BE67D3ADC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EAC55-DE3A-4447-AEEE-F3795995E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AE0-E5B1-4E26-B2C1-8F3C7F7EFF3B}" type="datetimeFigureOut">
              <a:rPr lang="en-US" smtClean="0"/>
              <a:t>06-May-19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A6E8-1236-480B-A94F-FDBDD008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4AE44-398D-4097-BEC0-760F55E8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686B-ED16-42CE-B0E1-9087BE1A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877E-290B-4431-AD7A-6BAC6443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AA5F9-4106-4EF2-952B-CAB616D1F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BCC87-395D-4CB9-9372-0F58B29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AE0-E5B1-4E26-B2C1-8F3C7F7EFF3B}" type="datetimeFigureOut">
              <a:rPr lang="en-US" smtClean="0"/>
              <a:t>06-May-19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7A94F-0205-4CF4-8BC4-1586C6DC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19C4E-71EF-432F-BC28-F4F0712A6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686B-ED16-42CE-B0E1-9087BE1A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4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7961-584C-4ED5-A16C-2626CC3D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1747E-C871-447C-BB98-A3B1E698B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E4EE0-CB03-4DD7-BC9F-570A98FDC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B6B86-98FD-403C-A0B8-42B1462A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AE0-E5B1-4E26-B2C1-8F3C7F7EFF3B}" type="datetimeFigureOut">
              <a:rPr lang="en-US" smtClean="0"/>
              <a:t>06-May-19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A6B70-312F-4EC6-8E10-4B5B7257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BC3E1-3166-4223-82DB-45FBF5D2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686B-ED16-42CE-B0E1-9087BE1A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1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5A077-F8EA-4123-AFA8-423C3310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56D65-BD01-49FA-A13C-846FE257B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5148B-AF65-4EC0-B450-A9E84CBB4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E8ABF-3661-4959-B0A3-5409166BE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DC480-1ADD-4819-B74B-8E825154D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61CC88-E02D-4705-AE98-7BE6FF2F0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AE0-E5B1-4E26-B2C1-8F3C7F7EFF3B}" type="datetimeFigureOut">
              <a:rPr lang="en-US" smtClean="0"/>
              <a:t>06-May-19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D4FAFC-BE47-4EFA-AD5A-5639C12E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B79DA-D26F-4531-95F3-28E36DD9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686B-ED16-42CE-B0E1-9087BE1A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7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1BBE6-144E-4F51-AE3E-A4E46759E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8159D-879C-4721-BC3D-BDA42085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AE0-E5B1-4E26-B2C1-8F3C7F7EFF3B}" type="datetimeFigureOut">
              <a:rPr lang="en-US" smtClean="0"/>
              <a:t>06-May-19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9756A-47EC-45F0-B944-3E52F9D8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83D94-EAC4-4860-945C-B35DBDD3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686B-ED16-42CE-B0E1-9087BE1A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5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3EAD35-04B2-48C5-83A1-B610DD06D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AE0-E5B1-4E26-B2C1-8F3C7F7EFF3B}" type="datetimeFigureOut">
              <a:rPr lang="en-US" smtClean="0"/>
              <a:t>06-May-19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8E98B6-B6A7-4168-99D0-F2605F71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D2848-4846-4A63-A2ED-AB8E6AAE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686B-ED16-42CE-B0E1-9087BE1A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0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4B2F-C36D-4674-9E6F-5FAF4D65D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3ACE1-14C3-4522-9CE9-579BDE8E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DF101-92A2-4195-BD3E-21CA8E6AD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7B40D-D3F7-45AE-A4DF-33D4C309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AE0-E5B1-4E26-B2C1-8F3C7F7EFF3B}" type="datetimeFigureOut">
              <a:rPr lang="en-US" smtClean="0"/>
              <a:t>06-May-19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C5B6D-3F7B-417D-99DE-8C10AF4E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57446-5228-4021-BB4F-8CC76522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686B-ED16-42CE-B0E1-9087BE1A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2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DAAA-E358-4115-9F1F-98645678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B159D6-806E-40E1-BE0E-64C4E805C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54074-AF2C-48A5-BF28-231D4496F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F876E-D4A9-4D2D-A50D-6667F74A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AE0-E5B1-4E26-B2C1-8F3C7F7EFF3B}" type="datetimeFigureOut">
              <a:rPr lang="en-US" smtClean="0"/>
              <a:t>06-May-19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DAA46-1E7F-4AB7-BF81-52803F33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2897F-3FF5-4B45-B50F-7918C0A7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686B-ED16-42CE-B0E1-9087BE1A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6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0CBB6F-D838-4D4C-883C-24C349E0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234D2-9A83-43BC-BD85-6002FBCB2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10736-55F9-4ADC-9C8E-6FB3E16A1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66AE0-E5B1-4E26-B2C1-8F3C7F7EFF3B}" type="datetimeFigureOut">
              <a:rPr lang="en-US" smtClean="0"/>
              <a:t>06-May-19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B7687-BE43-4660-9586-A22DC8412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07A35-6CC0-4D9B-B990-94E0B4B10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F686B-ED16-42CE-B0E1-9087BE1A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5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lotar.co.za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927E415-C5EE-45AE-8CE5-9C44E7A90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09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3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01606-B9F5-4406-9B82-1374AA441E02}"/>
              </a:ext>
            </a:extLst>
          </p:cNvPr>
          <p:cNvSpPr txBox="1"/>
          <p:nvPr/>
        </p:nvSpPr>
        <p:spPr>
          <a:xfrm>
            <a:off x="1587892" y="2953034"/>
            <a:ext cx="6618051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D1994C-83EA-44BE-87D5-832A0115866B}"/>
              </a:ext>
            </a:extLst>
          </p:cNvPr>
          <p:cNvSpPr/>
          <p:nvPr/>
        </p:nvSpPr>
        <p:spPr>
          <a:xfrm>
            <a:off x="1126995" y="932009"/>
            <a:ext cx="32577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26x2.0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9ABB08-F9A2-408D-9888-3073C36D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0" y="6127675"/>
            <a:ext cx="2758268" cy="7396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63A4ED-9B9D-42D6-B7E0-DACD2234B2FD}"/>
              </a:ext>
            </a:extLst>
          </p:cNvPr>
          <p:cNvSpPr txBox="1"/>
          <p:nvPr/>
        </p:nvSpPr>
        <p:spPr>
          <a:xfrm>
            <a:off x="7771857" y="4901355"/>
            <a:ext cx="86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P1173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0DCE0FF-4C68-427A-B677-4377BDB28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4" b="37574"/>
          <a:stretch/>
        </p:blipFill>
        <p:spPr>
          <a:xfrm>
            <a:off x="9652000" y="57718"/>
            <a:ext cx="2540000" cy="575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C465D0-A50B-4E18-9132-48C17A9758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90" t="22658" r="18092" b="-1259"/>
          <a:stretch/>
        </p:blipFill>
        <p:spPr>
          <a:xfrm>
            <a:off x="6596950" y="444972"/>
            <a:ext cx="2763882" cy="42784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4C1EBC-B086-4637-8A17-61290FAF13A3}"/>
              </a:ext>
            </a:extLst>
          </p:cNvPr>
          <p:cNvSpPr/>
          <p:nvPr/>
        </p:nvSpPr>
        <p:spPr>
          <a:xfrm>
            <a:off x="6963393" y="5636203"/>
            <a:ext cx="4923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Wanda has been certified with the ISO 9001,ISO/TS16949 Quality Management System and ISO14001 Environmental Management System; Our products have passed CCC, ECE, INMETRO,DOT, SASO, GCC, ,BIS and Soncap Certificates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. 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ED32EA3-3C8F-4D54-BCA3-AD754BA4F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96865"/>
              </p:ext>
            </p:extLst>
          </p:nvPr>
        </p:nvGraphicFramePr>
        <p:xfrm>
          <a:off x="0" y="5082866"/>
          <a:ext cx="206510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553">
                  <a:extLst>
                    <a:ext uri="{9D8B030D-6E8A-4147-A177-3AD203B41FA5}">
                      <a16:colId xmlns:a16="http://schemas.microsoft.com/office/drawing/2014/main" val="1397287036"/>
                    </a:ext>
                  </a:extLst>
                </a:gridCol>
                <a:gridCol w="1032553">
                  <a:extLst>
                    <a:ext uri="{9D8B030D-6E8A-4147-A177-3AD203B41FA5}">
                      <a16:colId xmlns:a16="http://schemas.microsoft.com/office/drawing/2014/main" val="453503658"/>
                    </a:ext>
                  </a:extLst>
                </a:gridCol>
              </a:tblGrid>
              <a:tr h="324899">
                <a:tc>
                  <a:txBody>
                    <a:bodyPr/>
                    <a:lstStyle/>
                    <a:p>
                      <a:r>
                        <a:rPr lang="en-US" dirty="0"/>
                        <a:t>ITW015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P1173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996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933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3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01606-B9F5-4406-9B82-1374AA441E02}"/>
              </a:ext>
            </a:extLst>
          </p:cNvPr>
          <p:cNvSpPr txBox="1"/>
          <p:nvPr/>
        </p:nvSpPr>
        <p:spPr>
          <a:xfrm>
            <a:off x="1587892" y="2953034"/>
            <a:ext cx="6618051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D1994C-83EA-44BE-87D5-832A0115866B}"/>
              </a:ext>
            </a:extLst>
          </p:cNvPr>
          <p:cNvSpPr/>
          <p:nvPr/>
        </p:nvSpPr>
        <p:spPr>
          <a:xfrm>
            <a:off x="1126995" y="932009"/>
            <a:ext cx="32577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26x2.125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9ABB08-F9A2-408D-9888-3073C36D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0" y="6127675"/>
            <a:ext cx="2758268" cy="7396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63A4ED-9B9D-42D6-B7E0-DACD2234B2FD}"/>
              </a:ext>
            </a:extLst>
          </p:cNvPr>
          <p:cNvSpPr txBox="1"/>
          <p:nvPr/>
        </p:nvSpPr>
        <p:spPr>
          <a:xfrm>
            <a:off x="7771857" y="4901355"/>
            <a:ext cx="86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P1086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0DCE0FF-4C68-427A-B677-4377BDB28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4" b="37574"/>
          <a:stretch/>
        </p:blipFill>
        <p:spPr>
          <a:xfrm>
            <a:off x="9652000" y="57718"/>
            <a:ext cx="2540000" cy="575352"/>
          </a:xfrm>
          <a:prstGeom prst="rect">
            <a:avLst/>
          </a:prstGeom>
        </p:spPr>
      </p:pic>
      <p:pic>
        <p:nvPicPr>
          <p:cNvPr id="6" name="Picture 5" descr="A picture containing sky&#10;&#10;Description automatically generated">
            <a:extLst>
              <a:ext uri="{FF2B5EF4-FFF2-40B4-BE49-F238E27FC236}">
                <a16:creationId xmlns:a16="http://schemas.microsoft.com/office/drawing/2014/main" id="{863E5FB3-2CC7-47ED-A1A3-AABB823EAF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5" t="23145" r="13249"/>
          <a:stretch/>
        </p:blipFill>
        <p:spPr>
          <a:xfrm>
            <a:off x="6513050" y="371702"/>
            <a:ext cx="3206187" cy="44406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F26DD8-A112-4B68-885E-696C15BBF104}"/>
              </a:ext>
            </a:extLst>
          </p:cNvPr>
          <p:cNvSpPr/>
          <p:nvPr/>
        </p:nvSpPr>
        <p:spPr>
          <a:xfrm>
            <a:off x="7155217" y="5697908"/>
            <a:ext cx="4788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Wanda has been certified with the ISO 9001,ISO/TS16949 Quality Management System and ISO14001 Environmental Management System; Our products have passed CCC, ECE, INMETRO,DOT, SASO, GCC, ,BIS and Soncap Certificates. 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4634D43-110C-4598-86D4-40A1D65A2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261977"/>
              </p:ext>
            </p:extLst>
          </p:nvPr>
        </p:nvGraphicFramePr>
        <p:xfrm>
          <a:off x="0" y="5082866"/>
          <a:ext cx="206510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553">
                  <a:extLst>
                    <a:ext uri="{9D8B030D-6E8A-4147-A177-3AD203B41FA5}">
                      <a16:colId xmlns:a16="http://schemas.microsoft.com/office/drawing/2014/main" val="1397287036"/>
                    </a:ext>
                  </a:extLst>
                </a:gridCol>
                <a:gridCol w="1032553">
                  <a:extLst>
                    <a:ext uri="{9D8B030D-6E8A-4147-A177-3AD203B41FA5}">
                      <a16:colId xmlns:a16="http://schemas.microsoft.com/office/drawing/2014/main" val="453503658"/>
                    </a:ext>
                  </a:extLst>
                </a:gridCol>
              </a:tblGrid>
              <a:tr h="324899">
                <a:tc>
                  <a:txBody>
                    <a:bodyPr/>
                    <a:lstStyle/>
                    <a:p>
                      <a:r>
                        <a:rPr lang="en-US" dirty="0"/>
                        <a:t>ITW017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P1086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996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025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3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01606-B9F5-4406-9B82-1374AA441E02}"/>
              </a:ext>
            </a:extLst>
          </p:cNvPr>
          <p:cNvSpPr txBox="1"/>
          <p:nvPr/>
        </p:nvSpPr>
        <p:spPr>
          <a:xfrm>
            <a:off x="1587892" y="2953034"/>
            <a:ext cx="6618051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D1994C-83EA-44BE-87D5-832A0115866B}"/>
              </a:ext>
            </a:extLst>
          </p:cNvPr>
          <p:cNvSpPr/>
          <p:nvPr/>
        </p:nvSpPr>
        <p:spPr>
          <a:xfrm>
            <a:off x="1126995" y="932009"/>
            <a:ext cx="32577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26x2x13/4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9ABB08-F9A2-408D-9888-3073C36D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0" y="6127675"/>
            <a:ext cx="2758268" cy="7396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63A4ED-9B9D-42D6-B7E0-DACD2234B2FD}"/>
              </a:ext>
            </a:extLst>
          </p:cNvPr>
          <p:cNvSpPr txBox="1"/>
          <p:nvPr/>
        </p:nvSpPr>
        <p:spPr>
          <a:xfrm>
            <a:off x="7771857" y="4901355"/>
            <a:ext cx="86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P123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0DCE0FF-4C68-427A-B677-4377BDB28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4" b="37574"/>
          <a:stretch/>
        </p:blipFill>
        <p:spPr>
          <a:xfrm>
            <a:off x="9652000" y="57718"/>
            <a:ext cx="2540000" cy="575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EDB67-BE4A-4C10-B155-389C0E5273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48" t="23521" r="24825"/>
          <a:stretch/>
        </p:blipFill>
        <p:spPr>
          <a:xfrm>
            <a:off x="6589766" y="191918"/>
            <a:ext cx="2677069" cy="46204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A00267-6BAE-4EC6-9ABE-FF2094B9D828}"/>
              </a:ext>
            </a:extLst>
          </p:cNvPr>
          <p:cNvSpPr/>
          <p:nvPr/>
        </p:nvSpPr>
        <p:spPr>
          <a:xfrm>
            <a:off x="6963393" y="5636203"/>
            <a:ext cx="4923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Wanda has been certified with the ISO 9001,ISO/TS16949 Quality Management System and ISO14001 Environmental Management System; Our products have passed CCC, ECE, INMETRO,DOT, SASO, GCC, ,BIS and Soncap Certificates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.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5E2389E-AFDC-4915-A842-697F12290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416957"/>
              </p:ext>
            </p:extLst>
          </p:nvPr>
        </p:nvGraphicFramePr>
        <p:xfrm>
          <a:off x="0" y="5082866"/>
          <a:ext cx="206510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553">
                  <a:extLst>
                    <a:ext uri="{9D8B030D-6E8A-4147-A177-3AD203B41FA5}">
                      <a16:colId xmlns:a16="http://schemas.microsoft.com/office/drawing/2014/main" val="1397287036"/>
                    </a:ext>
                  </a:extLst>
                </a:gridCol>
                <a:gridCol w="1032553">
                  <a:extLst>
                    <a:ext uri="{9D8B030D-6E8A-4147-A177-3AD203B41FA5}">
                      <a16:colId xmlns:a16="http://schemas.microsoft.com/office/drawing/2014/main" val="453503658"/>
                    </a:ext>
                  </a:extLst>
                </a:gridCol>
              </a:tblGrid>
              <a:tr h="324899">
                <a:tc>
                  <a:txBody>
                    <a:bodyPr/>
                    <a:lstStyle/>
                    <a:p>
                      <a:r>
                        <a:rPr lang="en-US" dirty="0"/>
                        <a:t>ITW019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996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87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3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01606-B9F5-4406-9B82-1374AA441E02}"/>
              </a:ext>
            </a:extLst>
          </p:cNvPr>
          <p:cNvSpPr txBox="1"/>
          <p:nvPr/>
        </p:nvSpPr>
        <p:spPr>
          <a:xfrm>
            <a:off x="1587892" y="2953034"/>
            <a:ext cx="6618051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D1994C-83EA-44BE-87D5-832A0115866B}"/>
              </a:ext>
            </a:extLst>
          </p:cNvPr>
          <p:cNvSpPr/>
          <p:nvPr/>
        </p:nvSpPr>
        <p:spPr>
          <a:xfrm>
            <a:off x="1126995" y="932009"/>
            <a:ext cx="32577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700x32C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9ABB08-F9A2-408D-9888-3073C36D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0" y="6127675"/>
            <a:ext cx="2758268" cy="7396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63A4ED-9B9D-42D6-B7E0-DACD2234B2FD}"/>
              </a:ext>
            </a:extLst>
          </p:cNvPr>
          <p:cNvSpPr txBox="1"/>
          <p:nvPr/>
        </p:nvSpPr>
        <p:spPr>
          <a:xfrm>
            <a:off x="7771857" y="4901355"/>
            <a:ext cx="86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P1159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0DCE0FF-4C68-427A-B677-4377BDB28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4" b="37574"/>
          <a:stretch/>
        </p:blipFill>
        <p:spPr>
          <a:xfrm>
            <a:off x="9652000" y="57718"/>
            <a:ext cx="2540000" cy="5753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A00267-6BAE-4EC6-9ABE-FF2094B9D828}"/>
              </a:ext>
            </a:extLst>
          </p:cNvPr>
          <p:cNvSpPr/>
          <p:nvPr/>
        </p:nvSpPr>
        <p:spPr>
          <a:xfrm>
            <a:off x="6963393" y="5636203"/>
            <a:ext cx="4923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Wanda has been certified with the ISO 9001,ISO/TS16949 Quality Management System and ISO14001 Environmental Management System; Our products have passed CCC, ECE, INMETRO,DOT, SASO, GCC, ,BIS and Soncap Certificates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7FAD6-CDDD-4F7E-8C84-176E848CEB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87" t="23145" r="18435"/>
          <a:stretch/>
        </p:blipFill>
        <p:spPr>
          <a:xfrm>
            <a:off x="6541038" y="7706"/>
            <a:ext cx="3087708" cy="4804807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ED88A3B-F27C-4373-8EA6-6D9450D5A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981779"/>
              </p:ext>
            </p:extLst>
          </p:nvPr>
        </p:nvGraphicFramePr>
        <p:xfrm>
          <a:off x="0" y="5082866"/>
          <a:ext cx="206510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553">
                  <a:extLst>
                    <a:ext uri="{9D8B030D-6E8A-4147-A177-3AD203B41FA5}">
                      <a16:colId xmlns:a16="http://schemas.microsoft.com/office/drawing/2014/main" val="1397287036"/>
                    </a:ext>
                  </a:extLst>
                </a:gridCol>
                <a:gridCol w="1032553">
                  <a:extLst>
                    <a:ext uri="{9D8B030D-6E8A-4147-A177-3AD203B41FA5}">
                      <a16:colId xmlns:a16="http://schemas.microsoft.com/office/drawing/2014/main" val="453503658"/>
                    </a:ext>
                  </a:extLst>
                </a:gridCol>
              </a:tblGrid>
              <a:tr h="324899">
                <a:tc>
                  <a:txBody>
                    <a:bodyPr/>
                    <a:lstStyle/>
                    <a:p>
                      <a:r>
                        <a:rPr lang="en-US" dirty="0"/>
                        <a:t>ITW021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996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697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3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01606-B9F5-4406-9B82-1374AA441E02}"/>
              </a:ext>
            </a:extLst>
          </p:cNvPr>
          <p:cNvSpPr txBox="1"/>
          <p:nvPr/>
        </p:nvSpPr>
        <p:spPr>
          <a:xfrm>
            <a:off x="1587892" y="2953034"/>
            <a:ext cx="6618051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D1994C-83EA-44BE-87D5-832A0115866B}"/>
              </a:ext>
            </a:extLst>
          </p:cNvPr>
          <p:cNvSpPr/>
          <p:nvPr/>
        </p:nvSpPr>
        <p:spPr>
          <a:xfrm>
            <a:off x="1126995" y="932009"/>
            <a:ext cx="32577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27.5x2.30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9ABB08-F9A2-408D-9888-3073C36D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0" y="6127675"/>
            <a:ext cx="2758268" cy="7396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63A4ED-9B9D-42D6-B7E0-DACD2234B2FD}"/>
              </a:ext>
            </a:extLst>
          </p:cNvPr>
          <p:cNvSpPr txBox="1"/>
          <p:nvPr/>
        </p:nvSpPr>
        <p:spPr>
          <a:xfrm>
            <a:off x="7771857" y="4901355"/>
            <a:ext cx="86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P1288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0DCE0FF-4C68-427A-B677-4377BDB28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4" b="37574"/>
          <a:stretch/>
        </p:blipFill>
        <p:spPr>
          <a:xfrm>
            <a:off x="9652000" y="57718"/>
            <a:ext cx="2540000" cy="5753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A00267-6BAE-4EC6-9ABE-FF2094B9D828}"/>
              </a:ext>
            </a:extLst>
          </p:cNvPr>
          <p:cNvSpPr/>
          <p:nvPr/>
        </p:nvSpPr>
        <p:spPr>
          <a:xfrm>
            <a:off x="6963393" y="5636203"/>
            <a:ext cx="4923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Wanda has been certified with the ISO 9001,ISO/TS16949 Quality Management System and ISO14001 Environmental Management System; Our products have passed CCC, ECE, INMETRO,DOT, SASO, GCC, ,BIS and Soncap Certificates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747D8-9954-4977-87AE-D4AD829E0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14" t="3005" r="22415"/>
          <a:stretch/>
        </p:blipFill>
        <p:spPr>
          <a:xfrm>
            <a:off x="6590044" y="57718"/>
            <a:ext cx="2777695" cy="4834359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2009D23-A234-46CE-8846-FD0343B3E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61605"/>
              </p:ext>
            </p:extLst>
          </p:nvPr>
        </p:nvGraphicFramePr>
        <p:xfrm>
          <a:off x="0" y="5082866"/>
          <a:ext cx="206510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553">
                  <a:extLst>
                    <a:ext uri="{9D8B030D-6E8A-4147-A177-3AD203B41FA5}">
                      <a16:colId xmlns:a16="http://schemas.microsoft.com/office/drawing/2014/main" val="1397287036"/>
                    </a:ext>
                  </a:extLst>
                </a:gridCol>
                <a:gridCol w="1032553">
                  <a:extLst>
                    <a:ext uri="{9D8B030D-6E8A-4147-A177-3AD203B41FA5}">
                      <a16:colId xmlns:a16="http://schemas.microsoft.com/office/drawing/2014/main" val="453503658"/>
                    </a:ext>
                  </a:extLst>
                </a:gridCol>
              </a:tblGrid>
              <a:tr h="324899">
                <a:tc>
                  <a:txBody>
                    <a:bodyPr/>
                    <a:lstStyle/>
                    <a:p>
                      <a:r>
                        <a:rPr lang="en-US" dirty="0"/>
                        <a:t>ITW023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996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55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3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01606-B9F5-4406-9B82-1374AA441E02}"/>
              </a:ext>
            </a:extLst>
          </p:cNvPr>
          <p:cNvSpPr txBox="1"/>
          <p:nvPr/>
        </p:nvSpPr>
        <p:spPr>
          <a:xfrm>
            <a:off x="1587892" y="2953034"/>
            <a:ext cx="6618051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D1994C-83EA-44BE-87D5-832A0115866B}"/>
              </a:ext>
            </a:extLst>
          </p:cNvPr>
          <p:cNvSpPr/>
          <p:nvPr/>
        </p:nvSpPr>
        <p:spPr>
          <a:xfrm>
            <a:off x="1126995" y="932009"/>
            <a:ext cx="32577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29x2.35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9ABB08-F9A2-408D-9888-3073C36D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0" y="6127675"/>
            <a:ext cx="2758268" cy="7396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63A4ED-9B9D-42D6-B7E0-DACD2234B2FD}"/>
              </a:ext>
            </a:extLst>
          </p:cNvPr>
          <p:cNvSpPr txBox="1"/>
          <p:nvPr/>
        </p:nvSpPr>
        <p:spPr>
          <a:xfrm>
            <a:off x="7771857" y="4901355"/>
            <a:ext cx="86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P1288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0DCE0FF-4C68-427A-B677-4377BDB28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4" b="37574"/>
          <a:stretch/>
        </p:blipFill>
        <p:spPr>
          <a:xfrm>
            <a:off x="9652000" y="57718"/>
            <a:ext cx="2540000" cy="5753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A00267-6BAE-4EC6-9ABE-FF2094B9D828}"/>
              </a:ext>
            </a:extLst>
          </p:cNvPr>
          <p:cNvSpPr/>
          <p:nvPr/>
        </p:nvSpPr>
        <p:spPr>
          <a:xfrm>
            <a:off x="6963393" y="5636203"/>
            <a:ext cx="4923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Wanda has been certified with the ISO 9001,ISO/TS16949 Quality Management System and ISO14001 Environmental Management System; Our products have passed CCC, ECE, INMETRO,DOT, SASO, GCC, ,BIS and Soncap Certificates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747D8-9954-4977-87AE-D4AD829E0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14" t="3005" r="22415"/>
          <a:stretch/>
        </p:blipFill>
        <p:spPr>
          <a:xfrm>
            <a:off x="6590044" y="57718"/>
            <a:ext cx="2777695" cy="4834359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EF036ED-FF0B-4768-BE39-F3E0849E7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893146"/>
              </p:ext>
            </p:extLst>
          </p:nvPr>
        </p:nvGraphicFramePr>
        <p:xfrm>
          <a:off x="0" y="5082866"/>
          <a:ext cx="206510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553">
                  <a:extLst>
                    <a:ext uri="{9D8B030D-6E8A-4147-A177-3AD203B41FA5}">
                      <a16:colId xmlns:a16="http://schemas.microsoft.com/office/drawing/2014/main" val="1397287036"/>
                    </a:ext>
                  </a:extLst>
                </a:gridCol>
                <a:gridCol w="1032553">
                  <a:extLst>
                    <a:ext uri="{9D8B030D-6E8A-4147-A177-3AD203B41FA5}">
                      <a16:colId xmlns:a16="http://schemas.microsoft.com/office/drawing/2014/main" val="453503658"/>
                    </a:ext>
                  </a:extLst>
                </a:gridCol>
              </a:tblGrid>
              <a:tr h="324899">
                <a:tc>
                  <a:txBody>
                    <a:bodyPr/>
                    <a:lstStyle/>
                    <a:p>
                      <a:r>
                        <a:rPr lang="en-US" dirty="0"/>
                        <a:t>ITW025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996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40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2CB9E5-57E0-4F67-BC7D-58C0A0A29331}"/>
              </a:ext>
            </a:extLst>
          </p:cNvPr>
          <p:cNvSpPr/>
          <p:nvPr/>
        </p:nvSpPr>
        <p:spPr>
          <a:xfrm>
            <a:off x="3253484" y="3680519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WANDA  has been certified with the ISO 9001,ISO/TS16949 Quality Management System and ISO14001 Environmental Management System; Our products have passed CCC, ECE, INMETRO,DOT, SASO, GCC, ,BIS and Soncap Certificates</a:t>
            </a:r>
            <a:r>
              <a:rPr lang="en-US" dirty="0"/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0FE71B-0EF4-48F1-83CA-C36B4C755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18" y="6096705"/>
            <a:ext cx="2230582" cy="580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9FFD48-A05D-4534-AAF1-697A1C67C2D8}"/>
              </a:ext>
            </a:extLst>
          </p:cNvPr>
          <p:cNvSpPr/>
          <p:nvPr/>
        </p:nvSpPr>
        <p:spPr>
          <a:xfrm>
            <a:off x="3880466" y="5469295"/>
            <a:ext cx="462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Factory Appointed South African Distribution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E207B4-42F2-4AF6-B887-86F3A8671859}"/>
              </a:ext>
            </a:extLst>
          </p:cNvPr>
          <p:cNvSpPr/>
          <p:nvPr/>
        </p:nvSpPr>
        <p:spPr>
          <a:xfrm>
            <a:off x="6192125" y="5838627"/>
            <a:ext cx="372807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116 Frederick street Marshalltown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Johannesburg, Gauteng, South Africa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Phone: +2711 3341106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Mail : slotar@global.co.za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www.bslotar.co.za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sky&#10;&#10;Description automatically generated">
            <a:extLst>
              <a:ext uri="{FF2B5EF4-FFF2-40B4-BE49-F238E27FC236}">
                <a16:creationId xmlns:a16="http://schemas.microsoft.com/office/drawing/2014/main" id="{C1032634-38C9-480F-AEAA-3298CADDAF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5" t="23145" r="13249"/>
          <a:stretch/>
        </p:blipFill>
        <p:spPr>
          <a:xfrm>
            <a:off x="5050692" y="266410"/>
            <a:ext cx="2090616" cy="289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2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3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01606-B9F5-4406-9B82-1374AA441E02}"/>
              </a:ext>
            </a:extLst>
          </p:cNvPr>
          <p:cNvSpPr txBox="1"/>
          <p:nvPr/>
        </p:nvSpPr>
        <p:spPr>
          <a:xfrm>
            <a:off x="1524000" y="3011117"/>
            <a:ext cx="6618051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D1994C-83EA-44BE-87D5-832A0115866B}"/>
              </a:ext>
            </a:extLst>
          </p:cNvPr>
          <p:cNvSpPr/>
          <p:nvPr/>
        </p:nvSpPr>
        <p:spPr>
          <a:xfrm>
            <a:off x="745394" y="764056"/>
            <a:ext cx="32577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12 1/2x2 1/4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EA984-6830-4CFE-9FAB-A03E0754D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24094" r="17517"/>
          <a:stretch/>
        </p:blipFill>
        <p:spPr>
          <a:xfrm>
            <a:off x="5877153" y="521405"/>
            <a:ext cx="2969705" cy="4214483"/>
          </a:xfrm>
          <a:prstGeom prst="rect">
            <a:avLst/>
          </a:prstGeom>
        </p:spPr>
      </p:pic>
      <p:pic>
        <p:nvPicPr>
          <p:cNvPr id="8" name="Picture 7" descr="A picture containing sky, outdoor, surfing&#10;&#10;Description automatically generated">
            <a:extLst>
              <a:ext uri="{FF2B5EF4-FFF2-40B4-BE49-F238E27FC236}">
                <a16:creationId xmlns:a16="http://schemas.microsoft.com/office/drawing/2014/main" id="{481394AB-06F6-4B7E-9847-5CB0E237A4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4" t="21625" r="7605"/>
          <a:stretch/>
        </p:blipFill>
        <p:spPr>
          <a:xfrm>
            <a:off x="9063301" y="623071"/>
            <a:ext cx="3123182" cy="4113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9ABB08-F9A2-408D-9888-3073C36D7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44035"/>
            <a:ext cx="2662652" cy="7139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91D8E8-0F2C-4C02-B4B7-BA2093787A78}"/>
              </a:ext>
            </a:extLst>
          </p:cNvPr>
          <p:cNvSpPr txBox="1"/>
          <p:nvPr/>
        </p:nvSpPr>
        <p:spPr>
          <a:xfrm>
            <a:off x="6857155" y="4964435"/>
            <a:ext cx="121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P1271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BE0C3-1A01-4AB4-ACE1-9B918EC6BF45}"/>
              </a:ext>
            </a:extLst>
          </p:cNvPr>
          <p:cNvSpPr txBox="1"/>
          <p:nvPr/>
        </p:nvSpPr>
        <p:spPr>
          <a:xfrm>
            <a:off x="10039709" y="4976109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P1021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D5536B54-CE8D-4AF7-99C9-FFAADA026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4" b="37574"/>
          <a:stretch/>
        </p:blipFill>
        <p:spPr>
          <a:xfrm>
            <a:off x="9652000" y="47719"/>
            <a:ext cx="2540000" cy="5753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691E25-7113-46D3-89D0-9B2A275CD089}"/>
              </a:ext>
            </a:extLst>
          </p:cNvPr>
          <p:cNvSpPr/>
          <p:nvPr/>
        </p:nvSpPr>
        <p:spPr>
          <a:xfrm>
            <a:off x="6963393" y="5636203"/>
            <a:ext cx="4923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Wanda has been certified with the ISO 9001,ISO/TS16949 Quality Management System and ISO14001 Environmental Management System; Our products have passed CCC, ECE, INMETRO,DOT, SASO, GCC, ,BIS and Soncap Certificates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339928F-84F4-4AE9-995E-9697FBA49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795329"/>
              </p:ext>
            </p:extLst>
          </p:nvPr>
        </p:nvGraphicFramePr>
        <p:xfrm>
          <a:off x="-2758" y="4720713"/>
          <a:ext cx="196066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930">
                  <a:extLst>
                    <a:ext uri="{9D8B030D-6E8A-4147-A177-3AD203B41FA5}">
                      <a16:colId xmlns:a16="http://schemas.microsoft.com/office/drawing/2014/main" val="3787531165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2289168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ITW001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P1271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40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ITW002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P1021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7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25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3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65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D1994C-83EA-44BE-87D5-832A0115866B}"/>
              </a:ext>
            </a:extLst>
          </p:cNvPr>
          <p:cNvSpPr/>
          <p:nvPr/>
        </p:nvSpPr>
        <p:spPr>
          <a:xfrm>
            <a:off x="1126995" y="932009"/>
            <a:ext cx="32577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16X2.125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9ABB08-F9A2-408D-9888-3073C36D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0" y="6127675"/>
            <a:ext cx="2758268" cy="739603"/>
          </a:xfrm>
          <a:prstGeom prst="rect">
            <a:avLst/>
          </a:prstGeom>
        </p:spPr>
      </p:pic>
      <p:pic>
        <p:nvPicPr>
          <p:cNvPr id="9" name="Picture 8" descr="A picture containing sky, outdoor, gear, metalware&#10;&#10;Description automatically generated">
            <a:extLst>
              <a:ext uri="{FF2B5EF4-FFF2-40B4-BE49-F238E27FC236}">
                <a16:creationId xmlns:a16="http://schemas.microsoft.com/office/drawing/2014/main" id="{DB3C5557-15EF-4DF8-B5B0-9B7E7C0A7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t="21525" r="20182" b="-1"/>
          <a:stretch/>
        </p:blipFill>
        <p:spPr>
          <a:xfrm>
            <a:off x="5851029" y="682629"/>
            <a:ext cx="2624041" cy="4053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82C4B4-8C71-4803-A6CE-5368C20607E6}"/>
              </a:ext>
            </a:extLst>
          </p:cNvPr>
          <p:cNvSpPr txBox="1"/>
          <p:nvPr/>
        </p:nvSpPr>
        <p:spPr>
          <a:xfrm>
            <a:off x="6556310" y="487641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P1001</a:t>
            </a:r>
          </a:p>
        </p:txBody>
      </p:sp>
      <p:pic>
        <p:nvPicPr>
          <p:cNvPr id="12" name="Picture 11" descr="A close up of a tower&#10;&#10;Description automatically generated">
            <a:extLst>
              <a:ext uri="{FF2B5EF4-FFF2-40B4-BE49-F238E27FC236}">
                <a16:creationId xmlns:a16="http://schemas.microsoft.com/office/drawing/2014/main" id="{BA01F20F-152F-44AD-83A8-A0750CE830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5" t="23569" r="15668" b="-821"/>
          <a:stretch/>
        </p:blipFill>
        <p:spPr>
          <a:xfrm>
            <a:off x="9002387" y="682629"/>
            <a:ext cx="2932124" cy="40140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63A4ED-9B9D-42D6-B7E0-DACD2234B2FD}"/>
              </a:ext>
            </a:extLst>
          </p:cNvPr>
          <p:cNvSpPr txBox="1"/>
          <p:nvPr/>
        </p:nvSpPr>
        <p:spPr>
          <a:xfrm>
            <a:off x="9710329" y="4795792"/>
            <a:ext cx="86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P1135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0DCE0FF-4C68-427A-B677-4377BDB28D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4" b="37574"/>
          <a:stretch/>
        </p:blipFill>
        <p:spPr>
          <a:xfrm>
            <a:off x="9652000" y="57718"/>
            <a:ext cx="2540000" cy="5753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B75C819-51DA-427E-8EE4-4F3EAA6F0910}"/>
              </a:ext>
            </a:extLst>
          </p:cNvPr>
          <p:cNvSpPr/>
          <p:nvPr/>
        </p:nvSpPr>
        <p:spPr>
          <a:xfrm>
            <a:off x="6963393" y="5636203"/>
            <a:ext cx="4923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Wanda has been certified with the ISO 9001,ISO/TS16949 Quality Management System and ISO14001 Environmental Management System; Our products have passed CCC, ECE, INMETRO,DOT, SASO, GCC, ,BIS and Soncap Certificates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.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CAC3262-E69C-42ED-96DC-201B80996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94235"/>
              </p:ext>
            </p:extLst>
          </p:nvPr>
        </p:nvGraphicFramePr>
        <p:xfrm>
          <a:off x="-2758" y="4720713"/>
          <a:ext cx="196066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930">
                  <a:extLst>
                    <a:ext uri="{9D8B030D-6E8A-4147-A177-3AD203B41FA5}">
                      <a16:colId xmlns:a16="http://schemas.microsoft.com/office/drawing/2014/main" val="3787531165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2289168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ITW003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40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ITW004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P1135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7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14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3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01606-B9F5-4406-9B82-1374AA441E02}"/>
              </a:ext>
            </a:extLst>
          </p:cNvPr>
          <p:cNvSpPr txBox="1"/>
          <p:nvPr/>
        </p:nvSpPr>
        <p:spPr>
          <a:xfrm>
            <a:off x="1524000" y="3011117"/>
            <a:ext cx="6618051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D1994C-83EA-44BE-87D5-832A0115866B}"/>
              </a:ext>
            </a:extLst>
          </p:cNvPr>
          <p:cNvSpPr/>
          <p:nvPr/>
        </p:nvSpPr>
        <p:spPr>
          <a:xfrm>
            <a:off x="1126995" y="932009"/>
            <a:ext cx="32577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20x1.95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9ABB08-F9A2-408D-9888-3073C36D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0" y="6127675"/>
            <a:ext cx="2758268" cy="7396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63A4ED-9B9D-42D6-B7E0-DACD2234B2FD}"/>
              </a:ext>
            </a:extLst>
          </p:cNvPr>
          <p:cNvSpPr txBox="1"/>
          <p:nvPr/>
        </p:nvSpPr>
        <p:spPr>
          <a:xfrm>
            <a:off x="8005916" y="4746491"/>
            <a:ext cx="86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P1001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0DCE0FF-4C68-427A-B677-4377BDB28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4" b="37574"/>
          <a:stretch/>
        </p:blipFill>
        <p:spPr>
          <a:xfrm>
            <a:off x="9652000" y="57718"/>
            <a:ext cx="2540000" cy="575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95AC5F-774C-44BC-8C3E-94D33927F7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64" t="18691" r="14345"/>
          <a:stretch/>
        </p:blipFill>
        <p:spPr>
          <a:xfrm>
            <a:off x="6965727" y="485114"/>
            <a:ext cx="2925978" cy="40949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15360B9-B3CD-4A2F-A80D-2B04B232053C}"/>
              </a:ext>
            </a:extLst>
          </p:cNvPr>
          <p:cNvSpPr/>
          <p:nvPr/>
        </p:nvSpPr>
        <p:spPr>
          <a:xfrm>
            <a:off x="6963393" y="5636203"/>
            <a:ext cx="4923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Wanda has been certified with the ISO 9001,ISO/TS16949 Quality Management System and ISO14001 Environmental Management System; Our products have passed CCC, ECE, INMETRO,DOT, SASO, GCC, ,BIS and Soncap Certificates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72F614-EBA7-4297-A69A-FD30B332C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411130"/>
              </p:ext>
            </p:extLst>
          </p:nvPr>
        </p:nvGraphicFramePr>
        <p:xfrm>
          <a:off x="0" y="5082866"/>
          <a:ext cx="206510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553">
                  <a:extLst>
                    <a:ext uri="{9D8B030D-6E8A-4147-A177-3AD203B41FA5}">
                      <a16:colId xmlns:a16="http://schemas.microsoft.com/office/drawing/2014/main" val="1397287036"/>
                    </a:ext>
                  </a:extLst>
                </a:gridCol>
                <a:gridCol w="1032553">
                  <a:extLst>
                    <a:ext uri="{9D8B030D-6E8A-4147-A177-3AD203B41FA5}">
                      <a16:colId xmlns:a16="http://schemas.microsoft.com/office/drawing/2014/main" val="453503658"/>
                    </a:ext>
                  </a:extLst>
                </a:gridCol>
              </a:tblGrid>
              <a:tr h="324899">
                <a:tc>
                  <a:txBody>
                    <a:bodyPr/>
                    <a:lstStyle/>
                    <a:p>
                      <a:r>
                        <a:rPr lang="en-US" dirty="0"/>
                        <a:t>ITW005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996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20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3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01606-B9F5-4406-9B82-1374AA441E02}"/>
              </a:ext>
            </a:extLst>
          </p:cNvPr>
          <p:cNvSpPr txBox="1"/>
          <p:nvPr/>
        </p:nvSpPr>
        <p:spPr>
          <a:xfrm>
            <a:off x="1524000" y="3011117"/>
            <a:ext cx="6618051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D1994C-83EA-44BE-87D5-832A0115866B}"/>
              </a:ext>
            </a:extLst>
          </p:cNvPr>
          <p:cNvSpPr/>
          <p:nvPr/>
        </p:nvSpPr>
        <p:spPr>
          <a:xfrm>
            <a:off x="1126995" y="932009"/>
            <a:ext cx="32577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20x2.125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9ABB08-F9A2-408D-9888-3073C36D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0" y="6127675"/>
            <a:ext cx="2758268" cy="7396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63A4ED-9B9D-42D6-B7E0-DACD2234B2FD}"/>
              </a:ext>
            </a:extLst>
          </p:cNvPr>
          <p:cNvSpPr txBox="1"/>
          <p:nvPr/>
        </p:nvSpPr>
        <p:spPr>
          <a:xfrm>
            <a:off x="6658992" y="4844221"/>
            <a:ext cx="86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P1135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0DCE0FF-4C68-427A-B677-4377BDB28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4" b="37574"/>
          <a:stretch/>
        </p:blipFill>
        <p:spPr>
          <a:xfrm>
            <a:off x="9652000" y="57718"/>
            <a:ext cx="2540000" cy="575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E6AF13-5FB6-481D-952F-91AA8B3017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9" t="4876"/>
          <a:stretch/>
        </p:blipFill>
        <p:spPr>
          <a:xfrm>
            <a:off x="5721072" y="633070"/>
            <a:ext cx="2993724" cy="4108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FD56A2-7946-40B8-8EC8-5F19CDB0C50E}"/>
              </a:ext>
            </a:extLst>
          </p:cNvPr>
          <p:cNvSpPr txBox="1"/>
          <p:nvPr/>
        </p:nvSpPr>
        <p:spPr>
          <a:xfrm>
            <a:off x="9820401" y="4857751"/>
            <a:ext cx="98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P1276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787F8F-3497-414C-BB88-996045E916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1" r="19155"/>
          <a:stretch/>
        </p:blipFill>
        <p:spPr>
          <a:xfrm>
            <a:off x="8863473" y="791163"/>
            <a:ext cx="3159241" cy="41085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D1154B-C74D-46CB-A1C2-3580CCC0AB47}"/>
              </a:ext>
            </a:extLst>
          </p:cNvPr>
          <p:cNvSpPr/>
          <p:nvPr/>
        </p:nvSpPr>
        <p:spPr>
          <a:xfrm>
            <a:off x="6963393" y="5636203"/>
            <a:ext cx="4923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Wanda has been certified with the ISO 9001,ISO/TS16949 Quality Management System and ISO14001 Environmental Management System; Our products have passed CCC, ECE, INMETRO,DOT, SASO, GCC, ,BIS and Soncap Certificates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.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F4FEA11-9B0D-4DED-AECC-9AFAA0E6F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338710"/>
              </p:ext>
            </p:extLst>
          </p:nvPr>
        </p:nvGraphicFramePr>
        <p:xfrm>
          <a:off x="-2758" y="4787757"/>
          <a:ext cx="196066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930">
                  <a:extLst>
                    <a:ext uri="{9D8B030D-6E8A-4147-A177-3AD203B41FA5}">
                      <a16:colId xmlns:a16="http://schemas.microsoft.com/office/drawing/2014/main" val="3787531165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2289168269"/>
                    </a:ext>
                  </a:extLst>
                </a:gridCol>
              </a:tblGrid>
              <a:tr h="303796">
                <a:tc>
                  <a:txBody>
                    <a:bodyPr/>
                    <a:lstStyle/>
                    <a:p>
                      <a:r>
                        <a:rPr lang="en-US" b="1" dirty="0"/>
                        <a:t>ITW006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P1135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40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ITW008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P1276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7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40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3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01606-B9F5-4406-9B82-1374AA441E02}"/>
              </a:ext>
            </a:extLst>
          </p:cNvPr>
          <p:cNvSpPr txBox="1"/>
          <p:nvPr/>
        </p:nvSpPr>
        <p:spPr>
          <a:xfrm>
            <a:off x="1524000" y="3011117"/>
            <a:ext cx="6618051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D1994C-83EA-44BE-87D5-832A0115866B}"/>
              </a:ext>
            </a:extLst>
          </p:cNvPr>
          <p:cNvSpPr/>
          <p:nvPr/>
        </p:nvSpPr>
        <p:spPr>
          <a:xfrm>
            <a:off x="1126995" y="932009"/>
            <a:ext cx="32577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20x2.125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9ABB08-F9A2-408D-9888-3073C36D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0" y="6127675"/>
            <a:ext cx="2758268" cy="7396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63A4ED-9B9D-42D6-B7E0-DACD2234B2FD}"/>
              </a:ext>
            </a:extLst>
          </p:cNvPr>
          <p:cNvSpPr txBox="1"/>
          <p:nvPr/>
        </p:nvSpPr>
        <p:spPr>
          <a:xfrm>
            <a:off x="6658992" y="4844221"/>
            <a:ext cx="86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P1175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0DCE0FF-4C68-427A-B677-4377BDB28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4" b="37574"/>
          <a:stretch/>
        </p:blipFill>
        <p:spPr>
          <a:xfrm>
            <a:off x="9652000" y="57718"/>
            <a:ext cx="2540000" cy="575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FD56A2-7946-40B8-8EC8-5F19CDB0C50E}"/>
              </a:ext>
            </a:extLst>
          </p:cNvPr>
          <p:cNvSpPr txBox="1"/>
          <p:nvPr/>
        </p:nvSpPr>
        <p:spPr>
          <a:xfrm>
            <a:off x="9820401" y="4857751"/>
            <a:ext cx="98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P1023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0BC06-1F8B-406D-A2AD-D56004110B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82" t="21781" r="12432"/>
          <a:stretch/>
        </p:blipFill>
        <p:spPr>
          <a:xfrm>
            <a:off x="5599416" y="604995"/>
            <a:ext cx="2974323" cy="3956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946A14-F110-457A-BC9C-BCF37CF362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93" t="21571" r="10941"/>
          <a:stretch/>
        </p:blipFill>
        <p:spPr>
          <a:xfrm>
            <a:off x="9113178" y="706519"/>
            <a:ext cx="3046895" cy="38822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897272-8F5D-42AC-9842-22D23593B278}"/>
              </a:ext>
            </a:extLst>
          </p:cNvPr>
          <p:cNvSpPr/>
          <p:nvPr/>
        </p:nvSpPr>
        <p:spPr>
          <a:xfrm>
            <a:off x="6963393" y="5636203"/>
            <a:ext cx="4923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Wanda has been certified with the ISO 9001,ISO/TS16949 Quality Management System and ISO14001 Environmental Management System; Our products have passed CCC, ECE, INMETRO,DOT, SASO, GCC, ,BIS and Soncap Certificates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.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80CA94A-A253-45F7-80FA-FBDAEEA19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141604"/>
              </p:ext>
            </p:extLst>
          </p:nvPr>
        </p:nvGraphicFramePr>
        <p:xfrm>
          <a:off x="-2758" y="4720713"/>
          <a:ext cx="196066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930">
                  <a:extLst>
                    <a:ext uri="{9D8B030D-6E8A-4147-A177-3AD203B41FA5}">
                      <a16:colId xmlns:a16="http://schemas.microsoft.com/office/drawing/2014/main" val="3787531165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2289168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ITW007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P1175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40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ITW009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P1023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7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01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3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01606-B9F5-4406-9B82-1374AA441E02}"/>
              </a:ext>
            </a:extLst>
          </p:cNvPr>
          <p:cNvSpPr txBox="1"/>
          <p:nvPr/>
        </p:nvSpPr>
        <p:spPr>
          <a:xfrm>
            <a:off x="1524000" y="3011117"/>
            <a:ext cx="6618051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D1994C-83EA-44BE-87D5-832A0115866B}"/>
              </a:ext>
            </a:extLst>
          </p:cNvPr>
          <p:cNvSpPr/>
          <p:nvPr/>
        </p:nvSpPr>
        <p:spPr>
          <a:xfrm>
            <a:off x="1126995" y="932009"/>
            <a:ext cx="32577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20x2.40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9ABB08-F9A2-408D-9888-3073C36D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0" y="6127675"/>
            <a:ext cx="2758268" cy="7396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63A4ED-9B9D-42D6-B7E0-DACD2234B2FD}"/>
              </a:ext>
            </a:extLst>
          </p:cNvPr>
          <p:cNvSpPr txBox="1"/>
          <p:nvPr/>
        </p:nvSpPr>
        <p:spPr>
          <a:xfrm>
            <a:off x="7707965" y="4978972"/>
            <a:ext cx="86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P1132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0DCE0FF-4C68-427A-B677-4377BDB28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4" b="37574"/>
          <a:stretch/>
        </p:blipFill>
        <p:spPr>
          <a:xfrm>
            <a:off x="9652000" y="57718"/>
            <a:ext cx="2540000" cy="575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BD7B71-2C23-418E-8902-386B5571D1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87" t="21399" r="17361"/>
          <a:stretch/>
        </p:blipFill>
        <p:spPr>
          <a:xfrm>
            <a:off x="6266810" y="46995"/>
            <a:ext cx="3497885" cy="48607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0996FCF-0366-4D15-B5BF-4422C5D2134E}"/>
              </a:ext>
            </a:extLst>
          </p:cNvPr>
          <p:cNvSpPr/>
          <p:nvPr/>
        </p:nvSpPr>
        <p:spPr>
          <a:xfrm>
            <a:off x="6963393" y="5636203"/>
            <a:ext cx="4923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Wanda has been certified with the ISO 9001,ISO/TS16949 Quality Management System and ISO14001 Environmental Management System; Our products have passed CCC, ECE, INMETRO,DOT, SASO, GCC, ,BIS and Soncap Certificates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. 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3FF0731-594E-4920-8B05-D470DEC16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32084"/>
              </p:ext>
            </p:extLst>
          </p:nvPr>
        </p:nvGraphicFramePr>
        <p:xfrm>
          <a:off x="0" y="5082866"/>
          <a:ext cx="206510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553">
                  <a:extLst>
                    <a:ext uri="{9D8B030D-6E8A-4147-A177-3AD203B41FA5}">
                      <a16:colId xmlns:a16="http://schemas.microsoft.com/office/drawing/2014/main" val="1397287036"/>
                    </a:ext>
                  </a:extLst>
                </a:gridCol>
                <a:gridCol w="1032553">
                  <a:extLst>
                    <a:ext uri="{9D8B030D-6E8A-4147-A177-3AD203B41FA5}">
                      <a16:colId xmlns:a16="http://schemas.microsoft.com/office/drawing/2014/main" val="453503658"/>
                    </a:ext>
                  </a:extLst>
                </a:gridCol>
              </a:tblGrid>
              <a:tr h="324899">
                <a:tc>
                  <a:txBody>
                    <a:bodyPr/>
                    <a:lstStyle/>
                    <a:p>
                      <a:r>
                        <a:rPr lang="en-US" dirty="0"/>
                        <a:t>ITW010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996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37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3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01606-B9F5-4406-9B82-1374AA441E02}"/>
              </a:ext>
            </a:extLst>
          </p:cNvPr>
          <p:cNvSpPr txBox="1"/>
          <p:nvPr/>
        </p:nvSpPr>
        <p:spPr>
          <a:xfrm>
            <a:off x="1524000" y="3011117"/>
            <a:ext cx="6618051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D1994C-83EA-44BE-87D5-832A0115866B}"/>
              </a:ext>
            </a:extLst>
          </p:cNvPr>
          <p:cNvSpPr/>
          <p:nvPr/>
        </p:nvSpPr>
        <p:spPr>
          <a:xfrm>
            <a:off x="1126995" y="932009"/>
            <a:ext cx="32577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24x1.95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9ABB08-F9A2-408D-9888-3073C36D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0" y="6127675"/>
            <a:ext cx="2758268" cy="739603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0DCE0FF-4C68-427A-B677-4377BDB28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4" b="37574"/>
          <a:stretch/>
        </p:blipFill>
        <p:spPr>
          <a:xfrm>
            <a:off x="9652000" y="57718"/>
            <a:ext cx="2540000" cy="575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FD56A2-7946-40B8-8EC8-5F19CDB0C50E}"/>
              </a:ext>
            </a:extLst>
          </p:cNvPr>
          <p:cNvSpPr txBox="1"/>
          <p:nvPr/>
        </p:nvSpPr>
        <p:spPr>
          <a:xfrm>
            <a:off x="6856971" y="4864166"/>
            <a:ext cx="98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P1276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588821-C055-45A1-839A-0DA16F02C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716" y="789015"/>
            <a:ext cx="2582646" cy="39298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A59FFF2-943F-454A-934D-08804A92A9FA}"/>
              </a:ext>
            </a:extLst>
          </p:cNvPr>
          <p:cNvSpPr/>
          <p:nvPr/>
        </p:nvSpPr>
        <p:spPr>
          <a:xfrm>
            <a:off x="6963393" y="5636203"/>
            <a:ext cx="4923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Wanda has been certified with the ISO 9001,ISO/TS16949 Quality Management System and ISO14001 Environmental Management System; Our products have passed CCC, ECE, INMETRO,DOT, SASO, GCC, ,BIS and Soncap Certificates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.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6767886-08F9-4D43-BE36-FE817087B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391385"/>
              </p:ext>
            </p:extLst>
          </p:nvPr>
        </p:nvGraphicFramePr>
        <p:xfrm>
          <a:off x="-2758" y="4720713"/>
          <a:ext cx="196066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930">
                  <a:extLst>
                    <a:ext uri="{9D8B030D-6E8A-4147-A177-3AD203B41FA5}">
                      <a16:colId xmlns:a16="http://schemas.microsoft.com/office/drawing/2014/main" val="3787531165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2289168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ITW011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P1276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40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ITW012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705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FD5CF01-BB13-4952-8E2B-01BA62CF7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4548" y="917737"/>
            <a:ext cx="2680694" cy="37473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C9B115-30DE-4AB1-AA35-F183DB4C821B}"/>
              </a:ext>
            </a:extLst>
          </p:cNvPr>
          <p:cNvSpPr txBox="1"/>
          <p:nvPr/>
        </p:nvSpPr>
        <p:spPr>
          <a:xfrm>
            <a:off x="10190806" y="4883025"/>
            <a:ext cx="86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P1001</a:t>
            </a:r>
          </a:p>
        </p:txBody>
      </p:sp>
    </p:spTree>
    <p:extLst>
      <p:ext uri="{BB962C8B-B14F-4D97-AF65-F5344CB8AC3E}">
        <p14:creationId xmlns:p14="http://schemas.microsoft.com/office/powerpoint/2010/main" val="375030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3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01606-B9F5-4406-9B82-1374AA441E02}"/>
              </a:ext>
            </a:extLst>
          </p:cNvPr>
          <p:cNvSpPr txBox="1"/>
          <p:nvPr/>
        </p:nvSpPr>
        <p:spPr>
          <a:xfrm>
            <a:off x="1587892" y="2953034"/>
            <a:ext cx="6618051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D1994C-83EA-44BE-87D5-832A0115866B}"/>
              </a:ext>
            </a:extLst>
          </p:cNvPr>
          <p:cNvSpPr/>
          <p:nvPr/>
        </p:nvSpPr>
        <p:spPr>
          <a:xfrm>
            <a:off x="1126995" y="932009"/>
            <a:ext cx="32577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26x1.95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9ABB08-F9A2-408D-9888-3073C36D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0" y="6127675"/>
            <a:ext cx="2758268" cy="7396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63A4ED-9B9D-42D6-B7E0-DACD2234B2FD}"/>
              </a:ext>
            </a:extLst>
          </p:cNvPr>
          <p:cNvSpPr txBox="1"/>
          <p:nvPr/>
        </p:nvSpPr>
        <p:spPr>
          <a:xfrm>
            <a:off x="6658992" y="4844221"/>
            <a:ext cx="86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P1132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0DCE0FF-4C68-427A-B677-4377BDB28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4" b="37574"/>
          <a:stretch/>
        </p:blipFill>
        <p:spPr>
          <a:xfrm>
            <a:off x="9652000" y="57718"/>
            <a:ext cx="2540000" cy="575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FD56A2-7946-40B8-8EC8-5F19CDB0C50E}"/>
              </a:ext>
            </a:extLst>
          </p:cNvPr>
          <p:cNvSpPr txBox="1"/>
          <p:nvPr/>
        </p:nvSpPr>
        <p:spPr>
          <a:xfrm>
            <a:off x="10288540" y="4844221"/>
            <a:ext cx="98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P1276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588821-C055-45A1-839A-0DA16F02CE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6836" y="813521"/>
            <a:ext cx="2316788" cy="3825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30E427-5AE6-42B8-938C-DAA5A9B4C9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687" t="23978" r="17363" b="1"/>
          <a:stretch/>
        </p:blipFill>
        <p:spPr>
          <a:xfrm>
            <a:off x="5663006" y="633070"/>
            <a:ext cx="2769214" cy="39776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E6BAC1A-B60C-454B-8DC0-3D2DE32F8F88}"/>
              </a:ext>
            </a:extLst>
          </p:cNvPr>
          <p:cNvSpPr/>
          <p:nvPr/>
        </p:nvSpPr>
        <p:spPr>
          <a:xfrm>
            <a:off x="6963393" y="5636203"/>
            <a:ext cx="4923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Wanda has been certified with the ISO 9001,ISO/TS16949 Quality Management System and ISO14001 Environmental Management System; Our products have passed CCC, ECE, INMETRO,DOT, SASO, GCC, ,BIS and Soncap Certificates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.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904E06F-F653-4340-9FF6-CE5AE62D5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661358"/>
              </p:ext>
            </p:extLst>
          </p:nvPr>
        </p:nvGraphicFramePr>
        <p:xfrm>
          <a:off x="-2758" y="4720713"/>
          <a:ext cx="196066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930">
                  <a:extLst>
                    <a:ext uri="{9D8B030D-6E8A-4147-A177-3AD203B41FA5}">
                      <a16:colId xmlns:a16="http://schemas.microsoft.com/office/drawing/2014/main" val="3787531165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2289168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ITW013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P1132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40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ITW014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P1276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7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174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759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NYLON CORD BICYCLE TIRES &amp; BUTYL TUBES</dc:title>
  <dc:creator>Clive Weiner</dc:creator>
  <cp:lastModifiedBy>Clive Weiner</cp:lastModifiedBy>
  <cp:revision>4</cp:revision>
  <dcterms:created xsi:type="dcterms:W3CDTF">2019-04-20T13:01:49Z</dcterms:created>
  <dcterms:modified xsi:type="dcterms:W3CDTF">2019-05-06T06:06:55Z</dcterms:modified>
</cp:coreProperties>
</file>